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88" r:id="rId35"/>
  </p:sldIdLst>
  <p:sldSz cx="12192000" cy="6858000"/>
  <p:notesSz cx="6858000" cy="9144000"/>
  <p:embeddedFontLst>
    <p:embeddedFont>
      <p:font typeface="Rokkitt" panose="020B0604020202020204" charset="0"/>
      <p:regular r:id="rId37"/>
      <p:bold r:id="rId38"/>
    </p:embeddedFont>
    <p:embeddedFont>
      <p:font typeface="Rockwell" panose="02060603020205020403" pitchFamily="18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5690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Shape 18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Shape 19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kkitt"/>
              <a:buNone/>
              <a:defRPr sz="96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87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87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870"/>
              <a:buFont typeface="Noto Sans Symbols"/>
              <a:buNone/>
              <a:defRPr sz="2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kkitt"/>
              <a:buNone/>
              <a:defRPr sz="80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38" name="Shape 38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Shape 39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1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1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kkitt"/>
              <a:buNone/>
              <a:defRPr sz="3200" b="1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02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85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74" name="Shape 74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Shape 75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kkitt"/>
              <a:buNone/>
              <a:defRPr sz="3200" b="1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SzPts val="1190"/>
              <a:buFont typeface="Noto Sans Symbols"/>
              <a:buNone/>
              <a:defRPr sz="1400" b="0" i="0" u="none" strike="noStrike" cap="none">
                <a:solidFill>
                  <a:srgbClr val="9E361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02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85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765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Shape 85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  <a:defRPr sz="5400" b="0" i="0" u="none" strike="noStrike" cap="none">
                <a:latin typeface="Rokkitt"/>
                <a:ea typeface="Rokkitt"/>
                <a:cs typeface="Rokkitt"/>
                <a:sym typeface="Rokkitt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0" name="Shape 1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Shape 1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kkitt"/>
              <a:buNone/>
            </a:pPr>
            <a:r>
              <a:rPr lang="pt-BR" sz="9600" b="0" i="0" u="none" strike="noStrike" cap="none">
                <a:latin typeface="Rokkitt"/>
                <a:ea typeface="Rokkitt"/>
                <a:cs typeface="Rokkitt"/>
                <a:sym typeface="Rokkitt"/>
              </a:rPr>
              <a:t>METODOLOGIA ÁGIL - SCRUM</a:t>
            </a: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870"/>
              <a:buFont typeface="Noto Sans Symbols"/>
              <a:buNone/>
            </a:pPr>
            <a:endParaRPr sz="2200" b="0" i="0" u="none" strike="noStrike" cap="none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>
                <a:latin typeface="Rokkitt"/>
                <a:ea typeface="Rokkitt"/>
                <a:cs typeface="Rokkitt"/>
                <a:sym typeface="Rokkitt"/>
              </a:rPr>
              <a:t>CONCEITO</a:t>
            </a: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</a:pPr>
            <a:r>
              <a:rPr lang="pt-BR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É um framework simples para o gerenciamento de projetos e desenvolvimento de softwares complexos 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</a:pPr>
            <a:r>
              <a:rPr lang="pt-BR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Controla processos empíricos mantendo o foco na entrega de valor de um negócio no menor tempo possível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</a:pPr>
            <a:r>
              <a:rPr lang="pt-BR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Pilares :</a:t>
            </a:r>
            <a:endParaRPr/>
          </a:p>
          <a:p>
            <a:pPr marL="45720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</a:pPr>
            <a:r>
              <a:rPr lang="pt-BR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Inspeção</a:t>
            </a:r>
            <a:endParaRPr/>
          </a:p>
          <a:p>
            <a:pPr marL="45720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</a:pPr>
            <a:r>
              <a:rPr lang="pt-BR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Adaptação </a:t>
            </a:r>
            <a:endParaRPr/>
          </a:p>
          <a:p>
            <a:pPr marL="45720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</a:pPr>
            <a:r>
              <a:rPr lang="pt-BR"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Transparência</a:t>
            </a:r>
            <a:endParaRPr/>
          </a:p>
          <a:p>
            <a:pPr marL="182880" marR="0" lvl="0" indent="-7492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014" y="4146804"/>
            <a:ext cx="4890234" cy="236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>
                <a:latin typeface="Rokkitt"/>
                <a:ea typeface="Rokkitt"/>
                <a:cs typeface="Rokkitt"/>
                <a:sym typeface="Rokkitt"/>
              </a:rPr>
              <a:t>PAPEIS DO SCRUM</a:t>
            </a:r>
            <a:endParaRPr sz="5400" b="0" i="0" u="none" strike="noStrike" cap="none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Product Owner – Dono do Produto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Scrum Mastes – Mestre do Scrum 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Team Developer – Time de Desenvolvimento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9254" y="2646110"/>
            <a:ext cx="5167720" cy="3376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1739" y="2268895"/>
            <a:ext cx="6152504" cy="346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066800" y="22104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 dirty="0">
                <a:latin typeface="Rokkitt"/>
                <a:ea typeface="Rokkitt"/>
                <a:cs typeface="Rokkitt"/>
                <a:sym typeface="Rokkitt"/>
              </a:rPr>
              <a:t>DONO DO PRODUTO</a:t>
            </a:r>
            <a:endParaRPr dirty="0"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7757" y="179476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Maximizar o valor do produto e do trabalho da equipe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Prioriza o Backlog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Representante do cliente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Conhece o projeto e o negócio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Garantir o retorno sobre o investimento (ROI)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Compartilha visão com o time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>
                <a:latin typeface="Rokkitt"/>
                <a:ea typeface="Rokkitt"/>
                <a:cs typeface="Rokkitt"/>
                <a:sym typeface="Rokkitt"/>
              </a:rPr>
              <a:t>SCRUM MASTER</a:t>
            </a:r>
            <a:endParaRPr/>
          </a:p>
        </p:txBody>
      </p:sp>
      <p:pic>
        <p:nvPicPr>
          <p:cNvPr id="188" name="Shape 18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24980" y="1675739"/>
            <a:ext cx="4724515" cy="3953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447817" y="2091792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Responsável por fazer acontecer o SCRUM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Atua como líder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Auxilia na remoção de impedimentos 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Melhora a qualidade e produtividade dos processos 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Evita interferência externa ao time de desenvolvimento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Fortalece o trabalho em equipe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Mediador entre as partes</a:t>
            </a:r>
            <a:endParaRPr/>
          </a:p>
          <a:p>
            <a:pPr marL="182880" marR="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1066800" y="407977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 dirty="0">
                <a:latin typeface="Rokkitt"/>
                <a:ea typeface="Rokkitt"/>
                <a:cs typeface="Rokkitt"/>
                <a:sym typeface="Rokkitt"/>
              </a:rPr>
              <a:t>TIME DE DESENVOLVIMENTO</a:t>
            </a:r>
            <a:endParaRPr dirty="0"/>
          </a:p>
        </p:txBody>
      </p:sp>
      <p:pic>
        <p:nvPicPr>
          <p:cNvPr id="195" name="Shape 19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41503" y="1784426"/>
            <a:ext cx="5150497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352816" y="2250215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Transforma requisitos em incrementos de software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Auto organizado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Multifuncional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Todos são responsáveis por cada iteração do projeto 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Grupo de 3 a 9 pessoas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Possui habilidades para atingir o objetivo do projeto 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>
                <a:latin typeface="Rokkitt"/>
                <a:ea typeface="Rokkitt"/>
                <a:cs typeface="Rokkitt"/>
                <a:sym typeface="Rokkitt"/>
              </a:rPr>
              <a:t>EVENTOS DO SCRUM</a:t>
            </a: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Planejamento da Sprint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Sprint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Reunião diária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Revisão de Sprint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Retrospectiva da Sprint</a:t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750" y="2600325"/>
            <a:ext cx="7545250" cy="4244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412" y="3550722"/>
            <a:ext cx="6230587" cy="330727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 dirty="0">
                <a:latin typeface="Rokkitt"/>
                <a:ea typeface="Rokkitt"/>
                <a:cs typeface="Rokkitt"/>
                <a:sym typeface="Rokkitt"/>
              </a:rPr>
              <a:t>PLANEJAMENTO DA SPRINT</a:t>
            </a:r>
            <a:endParaRPr dirty="0"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99832" y="1403604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 err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Timebox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de 8 horas de duração para sprint de 1 mês 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Reunião que prioriza o backlog da sprint 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Dividida em duas partes</a:t>
            </a:r>
            <a:endParaRPr dirty="0"/>
          </a:p>
          <a:p>
            <a:pPr marL="45720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Parte 1 – “O que fazer ?” – Time de desenvolvimento e dono do produto priorizam o BACKLOG DO PRODUTO</a:t>
            </a:r>
            <a:endParaRPr dirty="0"/>
          </a:p>
          <a:p>
            <a:pPr marL="45720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Parte 2 – “Como fazer ?” – Apenas o time de desenvolvimento. É definido o plano(PRONTO) para a Sprint</a:t>
            </a:r>
            <a:endParaRPr dirty="0"/>
          </a:p>
          <a:p>
            <a:pPr marL="457200" marR="0" lvl="1" indent="-857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Estabelece objetivos e metas para a SPRINT</a:t>
            </a:r>
            <a:endParaRPr dirty="0"/>
          </a:p>
          <a:p>
            <a:pPr marL="27432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457200" marR="0" lvl="1" indent="-8572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27432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>
                <a:latin typeface="Rokkitt"/>
                <a:ea typeface="Rokkitt"/>
                <a:cs typeface="Rokkitt"/>
                <a:sym typeface="Rokkitt"/>
              </a:rPr>
              <a:t>SPRINT</a:t>
            </a:r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Duração de 1 mês ou menos (2 ou 4 semanas)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Transforma Backlog do produto em incremento de software 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Apenas o dono do produto pode cancelar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Apenas o time desenvolvimento pode realizar estimativas </a:t>
            </a:r>
            <a:endParaRPr/>
          </a:p>
          <a:p>
            <a:pPr marL="182880" marR="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82880" marR="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550" y="3942875"/>
            <a:ext cx="5182450" cy="29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800" y="3525446"/>
            <a:ext cx="5203200" cy="33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164851" y="0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 dirty="0">
                <a:latin typeface="Rokkitt"/>
                <a:ea typeface="Rokkitt"/>
                <a:cs typeface="Rokkitt"/>
                <a:sym typeface="Rokkitt"/>
              </a:rPr>
              <a:t>REUNIÃO DIÁRIA - DAILY</a:t>
            </a:r>
            <a:endParaRPr dirty="0"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559210" y="1500050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Duração de 15 minutos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Sincronizar as informações e atividades entre os membros do time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Discutir sobre os problemas 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Permite inspeção e adaptação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Acontece no mesmo lugar e no mesmo horário todos os dias 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3 perguntas:	</a:t>
            </a:r>
            <a:endParaRPr dirty="0"/>
          </a:p>
          <a:p>
            <a:pPr marL="45720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 que eu fiz ontem?</a:t>
            </a:r>
            <a:endParaRPr dirty="0"/>
          </a:p>
          <a:p>
            <a:pPr marL="45720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 que vou fazer hoje?</a:t>
            </a:r>
            <a:endParaRPr dirty="0"/>
          </a:p>
          <a:p>
            <a:pPr marL="45720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Há algum impedimento no meu trabalho?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 dirty="0">
                <a:latin typeface="Rokkitt"/>
                <a:ea typeface="Rokkitt"/>
                <a:cs typeface="Rokkitt"/>
                <a:sym typeface="Rokkitt"/>
              </a:rPr>
              <a:t>REVISÃO DE SPRINT – SPRINT REVIEW</a:t>
            </a:r>
            <a:endParaRPr dirty="0"/>
          </a:p>
        </p:txBody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 err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Timebox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de 4 horas 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Inspeciona o incremento produzido e o que não foi durante a sprint 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Clientes participam junto com o time </a:t>
            </a:r>
            <a:r>
              <a:rPr lang="pt-BR" sz="2000" b="0" i="0" u="none" strike="noStrike" cap="none" dirty="0" err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scrum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dirty="0"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Feedback para novas mudanças </a:t>
            </a:r>
            <a:endParaRPr dirty="0"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875" y="2997650"/>
            <a:ext cx="5147125" cy="38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>
                <a:latin typeface="Rokkitt"/>
                <a:ea typeface="Rokkitt"/>
                <a:cs typeface="Rokkitt"/>
                <a:sym typeface="Rokkitt"/>
              </a:rPr>
              <a:t>APRESENTAÇÃO</a:t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2584065" y="2093976"/>
            <a:ext cx="5607697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Rafael Borges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Análise e Desenvolvimento de Sistemas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PSPO – Scrum.org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Analista de Negócios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ACIF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SMN desde 07/08/2017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rafael.borges@smn.com.br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ckwel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>
                <a:latin typeface="Rokkitt"/>
                <a:ea typeface="Rokkitt"/>
                <a:cs typeface="Rokkitt"/>
                <a:sym typeface="Rokkitt"/>
              </a:rPr>
              <a:t>RETROSPECTIVA SPRINT</a:t>
            </a:r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Todos os membros da equipe reflete sobre a sprint passada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Avalia o processo de trabalho de uma sprint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Promove soluções para melhoria nos processos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Responder a 3 perguntas:</a:t>
            </a:r>
            <a:endParaRPr/>
          </a:p>
          <a:p>
            <a:pPr marL="457200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lang="pt-BR"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 que fizemos de bom e devemos manter?</a:t>
            </a:r>
            <a:endParaRPr/>
          </a:p>
          <a:p>
            <a:pPr marL="45720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lang="pt-BR"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 que pode ser melhorado?</a:t>
            </a:r>
            <a:endParaRPr/>
          </a:p>
          <a:p>
            <a:pPr marL="457200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</a:pPr>
            <a:r>
              <a:rPr lang="pt-BR"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Como vamos implantar as ações para melhoria </a:t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575" y="3774700"/>
            <a:ext cx="5481425" cy="30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>
                <a:latin typeface="Rokkitt"/>
                <a:ea typeface="Rokkitt"/>
                <a:cs typeface="Rokkitt"/>
                <a:sym typeface="Rokkitt"/>
              </a:rPr>
              <a:t>ARTEFATOS </a:t>
            </a:r>
            <a:r>
              <a:rPr lang="pt-BR"/>
              <a:t>E FERRAMENTAS</a:t>
            </a:r>
            <a:endParaRPr sz="5400" b="0" i="0" u="none" strike="noStrike" cap="none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Backlog do Produto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Backlog da Sprint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Definição de Pronto</a:t>
            </a: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/>
              <a:t>Gráfico Burndown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/>
              <a:t>Kanban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/>
              <a:t>Planning Poker</a:t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875" y="2676425"/>
            <a:ext cx="7233571" cy="40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BACKLOG </a:t>
            </a: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525" y="296664"/>
            <a:ext cx="5569459" cy="626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62" y="12"/>
            <a:ext cx="110582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25" y="0"/>
            <a:ext cx="1177006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25" y="1030788"/>
            <a:ext cx="11122150" cy="479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3" y="3"/>
            <a:ext cx="120638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025" y="0"/>
            <a:ext cx="7110051" cy="711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kkitt"/>
              <a:buNone/>
            </a:pPr>
            <a:r>
              <a:rPr lang="pt-BR" sz="8000" b="0" i="0" u="none" strike="noStrike" cap="none">
                <a:latin typeface="Rokkitt"/>
                <a:ea typeface="Rokkitt"/>
                <a:cs typeface="Rokkitt"/>
                <a:sym typeface="Rokkitt"/>
              </a:rPr>
              <a:t>TRADICIONAL X ÁGIL</a:t>
            </a:r>
            <a:endParaRPr/>
          </a:p>
        </p:txBody>
      </p:sp>
      <p:pic>
        <p:nvPicPr>
          <p:cNvPr id="118" name="Shape 1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09284" y="2531065"/>
            <a:ext cx="6418152" cy="361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</a:t>
            </a:r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A Força Aérea deseja um novo avião</a:t>
            </a:r>
            <a:endParaRPr dirty="0"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quantos aviões vocês produziriam em 3 minutos ?</a:t>
            </a:r>
            <a:endParaRPr dirty="0"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Vocês tem 1 minuto para discutir e passar a estimativa</a:t>
            </a:r>
            <a:endParaRPr dirty="0"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ESCOPO</a:t>
            </a:r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Vocês deverão produzir um protótipo do avião em 3 minutos </a:t>
            </a:r>
            <a:endParaRPr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O escopo é: </a:t>
            </a:r>
            <a:endParaRPr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 Deve possuir 12 janelas</a:t>
            </a:r>
            <a:endParaRPr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 Deve possuir uma cabine </a:t>
            </a:r>
            <a:endParaRPr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 Deve possuir o símbolo das empresas </a:t>
            </a:r>
            <a:endParaRPr/>
          </a:p>
          <a:p>
            <a:pPr marL="640080" lvl="0" indent="-7493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 Nas duas asas </a:t>
            </a:r>
            <a:endParaRPr/>
          </a:p>
          <a:p>
            <a:pPr marL="640080" lvl="0" indent="-7493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- Na traseira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NÓS REALMENTE QUEREMOS</a:t>
            </a:r>
            <a:endParaRPr/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400" y="2093825"/>
            <a:ext cx="91440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</a:t>
            </a:r>
            <a:endParaRPr/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A empresa que mais produzir leva o contrato.</a:t>
            </a:r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Vocês terão 3 sprints de 3 minutos para produzir.</a:t>
            </a:r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Apresentar para o cliente o resultado.</a:t>
            </a:r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Terão mais 1 minuto para avaliar e adaptar o processo, ao final dos sprints, visando maior produtividade</a:t>
            </a:r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Deverão dar uma estimativa de produção a cada inicio de sprint</a:t>
            </a:r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 dirty="0" err="1"/>
              <a:t>Product</a:t>
            </a:r>
            <a:r>
              <a:rPr lang="pt-BR" b="1" dirty="0"/>
              <a:t> </a:t>
            </a:r>
            <a:r>
              <a:rPr lang="pt-BR" b="1" dirty="0" err="1"/>
              <a:t>Owner</a:t>
            </a:r>
            <a:r>
              <a:rPr lang="pt-BR" b="1" dirty="0"/>
              <a:t>  </a:t>
            </a:r>
            <a:r>
              <a:rPr lang="pt-BR" dirty="0"/>
              <a:t>-  Irá passar o escopo e aceitar o produto</a:t>
            </a:r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 dirty="0"/>
              <a:t>Scrum Master </a:t>
            </a:r>
            <a:r>
              <a:rPr lang="pt-BR" dirty="0"/>
              <a:t>– Não poderá produzir. Deverá cuidar do time, avaliar o processo, remover impedimentos e buscar matéria prima</a:t>
            </a:r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 dirty="0"/>
              <a:t>Equipe</a:t>
            </a:r>
            <a:r>
              <a:rPr lang="pt-BR" dirty="0"/>
              <a:t> – Produzirá o produto e avaliará o processo</a:t>
            </a:r>
            <a:endParaRPr dirty="0"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66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RETROSPECTIVA</a:t>
            </a:r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74929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Estimativas e limites de produção</a:t>
            </a:r>
            <a:endParaRPr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Prototipação e geração de valor ao cliente</a:t>
            </a:r>
            <a:endParaRPr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Inspeção e adaptação</a:t>
            </a:r>
            <a:endParaRPr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Gargalos e correções</a:t>
            </a:r>
            <a:endParaRPr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Trabalho em equipe</a:t>
            </a:r>
            <a:endParaRPr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Empowerment - Poder de sugerir mudanças</a:t>
            </a:r>
            <a:endParaRPr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Utilização de sprints </a:t>
            </a:r>
            <a:endParaRPr/>
          </a:p>
          <a:p>
            <a:pPr marL="640080" lvl="0" indent="-7493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- É melhor entregar todos aviões em 10 minutos ou uma % a cada 3 minutos?</a:t>
            </a:r>
            <a:endParaRPr/>
          </a:p>
          <a:p>
            <a:pPr marL="107950" lvl="0" indent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82880" lvl="0" indent="-74929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l="17386" r="11883" b="-3"/>
          <a:stretch/>
        </p:blipFill>
        <p:spPr>
          <a:xfrm>
            <a:off x="643192" y="645106"/>
            <a:ext cx="5451627" cy="55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381135" y="484632"/>
            <a:ext cx="5161935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kkitt"/>
              <a:buNone/>
            </a:pPr>
            <a:r>
              <a:rPr lang="pt-BR" sz="4800" b="0" i="0" u="none" strike="noStrike" cap="none">
                <a:latin typeface="Rokkitt"/>
                <a:ea typeface="Rokkitt"/>
                <a:cs typeface="Rokkitt"/>
                <a:sym typeface="Rokkitt"/>
              </a:rPr>
              <a:t>TRADICIONAL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381135" y="2121408"/>
            <a:ext cx="5161934" cy="40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275"/>
              <a:buFont typeface="Noto Sans Symbols"/>
              <a:buChar char="▪"/>
            </a:pPr>
            <a:r>
              <a:rPr lang="pt-BR" sz="15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Objetivo</a:t>
            </a:r>
            <a:r>
              <a:rPr lang="pt-BR"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- Orientado por atividade e focado no processo 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275"/>
              <a:buFont typeface="Noto Sans Symbols"/>
              <a:buChar char="▪"/>
            </a:pPr>
            <a:r>
              <a:rPr lang="pt-BR" sz="15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Tamanho</a:t>
            </a:r>
            <a:r>
              <a:rPr lang="pt-BR"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- Mais efetivos em projetos de maior duração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275"/>
              <a:buFont typeface="Noto Sans Symbols"/>
              <a:buChar char="▪"/>
            </a:pPr>
            <a:r>
              <a:rPr lang="pt-BR" sz="15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Tipo de Projeto </a:t>
            </a:r>
            <a:r>
              <a:rPr lang="pt-BR"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– Estáveis e com baixo nível de mudanças 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275"/>
              <a:buFont typeface="Noto Sans Symbols"/>
              <a:buChar char="▪"/>
            </a:pPr>
            <a:r>
              <a:rPr lang="pt-BR" sz="15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Gerente de Projeto </a:t>
            </a:r>
            <a:r>
              <a:rPr lang="pt-BR"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– Controle total do projeto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275"/>
              <a:buFont typeface="Noto Sans Symbols"/>
              <a:buChar char="▪"/>
            </a:pPr>
            <a:r>
              <a:rPr lang="pt-BR" sz="15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Cliente</a:t>
            </a:r>
            <a:r>
              <a:rPr lang="pt-BR"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Participa das fases iniciais dos requisitos e das validações dos produtos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275"/>
              <a:buFont typeface="Noto Sans Symbols"/>
              <a:buChar char="▪"/>
            </a:pPr>
            <a:r>
              <a:rPr lang="pt-BR" sz="15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Equipe de Projeto </a:t>
            </a:r>
            <a:r>
              <a:rPr lang="pt-BR"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– Atuação com papéis claros e bem definidos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275"/>
              <a:buFont typeface="Noto Sans Symbols"/>
              <a:buChar char="▪"/>
            </a:pPr>
            <a:r>
              <a:rPr lang="pt-BR" sz="15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Planejamento</a:t>
            </a:r>
            <a:r>
              <a:rPr lang="pt-BR"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Detalhado e os envolvidos tem o papel de validação, não participa, da elaboração do planejamento</a:t>
            </a:r>
            <a:endParaRPr/>
          </a:p>
          <a:p>
            <a:pPr marL="182880" marR="0" lvl="0" indent="-101917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275"/>
              <a:buFont typeface="Noto Sans Symbols"/>
              <a:buNone/>
            </a:pPr>
            <a:endParaRPr sz="15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l="26075" r="8579" b="-1"/>
          <a:stretch/>
        </p:blipFill>
        <p:spPr>
          <a:xfrm>
            <a:off x="643192" y="645106"/>
            <a:ext cx="5451627" cy="556888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6381135" y="484632"/>
            <a:ext cx="5161935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kkitt"/>
              <a:buNone/>
            </a:pPr>
            <a:r>
              <a:rPr lang="pt-BR" sz="4800" b="0" i="0" u="none" strike="noStrike" cap="none">
                <a:latin typeface="Rokkitt"/>
                <a:ea typeface="Rokkitt"/>
                <a:cs typeface="Rokkitt"/>
                <a:sym typeface="Rokkitt"/>
              </a:rPr>
              <a:t>ÁGIL</a:t>
            </a: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381135" y="2121408"/>
            <a:ext cx="5161934" cy="40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lang="pt-BR" sz="1665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Objetivo</a:t>
            </a:r>
            <a:r>
              <a:rPr lang="pt-BR" sz="1665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- Orientado por produto e centrado em pessoas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lang="pt-BR" sz="1665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Tamanho</a:t>
            </a:r>
            <a:r>
              <a:rPr lang="pt-BR" sz="1665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Mais efetivo em projetos pequenos, porem sem restrições em ser implementado em projetos de maior porte 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lang="pt-BR" sz="1665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Tipo de Projeto </a:t>
            </a:r>
            <a:r>
              <a:rPr lang="pt-BR" sz="1665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– Projetos com mudanças constantes e que necessita de respostas rápidas 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lang="pt-BR" sz="1665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Gerente de Projeto </a:t>
            </a:r>
            <a:r>
              <a:rPr lang="pt-BR" sz="1665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– Papel de Facilitador ou coordenador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lang="pt-BR" sz="1665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Cliente</a:t>
            </a:r>
            <a:r>
              <a:rPr lang="pt-BR" sz="1665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Essencial. Deve ser parte integrante da equipe do projeto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lang="pt-BR" sz="1665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Equipe de Projeto </a:t>
            </a:r>
            <a:r>
              <a:rPr lang="pt-BR" sz="1665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– Atuação colaborativa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Char char="▪"/>
            </a:pPr>
            <a:r>
              <a:rPr lang="pt-BR" sz="1665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Planejamento</a:t>
            </a:r>
            <a:r>
              <a:rPr lang="pt-BR" sz="1665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– Curto e com a participação de todos os envolvidos na elaboração do planejamento</a:t>
            </a:r>
            <a:endParaRPr/>
          </a:p>
          <a:p>
            <a:pPr marL="182880" marR="0" lvl="0" indent="-93011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415"/>
              <a:buFont typeface="Noto Sans Symbols"/>
              <a:buNone/>
            </a:pPr>
            <a:endParaRPr sz="1665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>
                <a:latin typeface="Rokkitt"/>
                <a:ea typeface="Rokkitt"/>
                <a:cs typeface="Rokkitt"/>
                <a:sym typeface="Rokkitt"/>
              </a:rPr>
              <a:t>CONCEITO</a:t>
            </a:r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1069848" y="1796716"/>
            <a:ext cx="10058400" cy="4375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Satisfação do cliente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Mudanças são bem vindas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Entrega periódicas de funcionalidade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Todos juntos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Indivíduos motivados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Conversas face a face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Medida primária é o software trabalhando 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Manter um ritmo constante sempre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Atenção contínua, excelência técnica e bom projeto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Simplicidade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Equipes auto organizáveis ou auto gerenciáveis</a:t>
            </a:r>
            <a:endParaRPr/>
          </a:p>
          <a:p>
            <a:pPr marL="182880" marR="0" lvl="0" indent="-18288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573"/>
              <a:buFont typeface="Noto Sans Symbols"/>
              <a:buChar char="▪"/>
            </a:pPr>
            <a:r>
              <a:rPr lang="pt-BR" sz="185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Reflexão de melhoria regularmente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8923" y="827151"/>
            <a:ext cx="45339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3942" y="2393442"/>
            <a:ext cx="4773168" cy="357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>
                <a:latin typeface="Rokkitt"/>
                <a:ea typeface="Rokkitt"/>
                <a:cs typeface="Rokkitt"/>
                <a:sym typeface="Rokkitt"/>
              </a:rPr>
              <a:t>MANIFESTO AGIL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355080" y="2121408"/>
            <a:ext cx="4773168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Indivíduos e interações</a:t>
            </a: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 mais que processos e ferramentas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Software em funcionamento</a:t>
            </a: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 mais que documentação abrangente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Colaboração com o cliente</a:t>
            </a: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 mais que negociação de contratos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1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Responder a mudanças</a:t>
            </a: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 mais que seguir um plano</a:t>
            </a:r>
            <a:endParaRPr/>
          </a:p>
          <a:p>
            <a:pPr marL="182880" marR="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kkitt"/>
              <a:buNone/>
            </a:pPr>
            <a:r>
              <a:rPr lang="pt-BR" sz="5400" b="0" i="0" u="none" strike="noStrike" cap="none">
                <a:latin typeface="Rokkitt"/>
                <a:ea typeface="Rokkitt"/>
                <a:cs typeface="Rokkitt"/>
                <a:sym typeface="Rokkitt"/>
              </a:rPr>
              <a:t>FRAMEWORKS ÁGEIS</a:t>
            </a: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Extreme Programming – XP</a:t>
            </a:r>
            <a:endParaRPr/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Lean Software Development</a:t>
            </a:r>
            <a:endParaRPr sz="2000" b="0" i="0" u="none" strike="noStrike" cap="non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marL="182880" marR="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</a:pPr>
            <a:r>
              <a:rPr lang="pt-BR"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SCRUM </a:t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8534" y="2554325"/>
            <a:ext cx="2019884" cy="115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9199" y="4146804"/>
            <a:ext cx="5481427" cy="184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95005" y="2961049"/>
            <a:ext cx="3054307" cy="302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kkitt"/>
              <a:buNone/>
            </a:pPr>
            <a:r>
              <a:rPr lang="pt-BR" sz="9600" b="0" i="0" u="none" strike="noStrike" cap="none">
                <a:latin typeface="Rokkitt"/>
                <a:ea typeface="Rokkitt"/>
                <a:cs typeface="Rokkitt"/>
                <a:sym typeface="Rokkitt"/>
              </a:rPr>
              <a:t>SCRUM</a:t>
            </a:r>
            <a:endParaRPr sz="9600" b="0" i="0" u="none" strike="noStrike" cap="none"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id="161" name="Shape 16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73214" y="1837301"/>
            <a:ext cx="8651668" cy="4866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926</Words>
  <Application>Microsoft Office PowerPoint</Application>
  <PresentationFormat>Widescreen</PresentationFormat>
  <Paragraphs>164</Paragraphs>
  <Slides>34</Slides>
  <Notes>34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Rokkitt</vt:lpstr>
      <vt:lpstr>Rockwell</vt:lpstr>
      <vt:lpstr>Noto Sans Symbols</vt:lpstr>
      <vt:lpstr>Arial</vt:lpstr>
      <vt:lpstr>Tipo de Madeira</vt:lpstr>
      <vt:lpstr>METODOLOGIA ÁGIL - SCRUM</vt:lpstr>
      <vt:lpstr>APRESENTAÇÃO</vt:lpstr>
      <vt:lpstr>TRADICIONAL X ÁGIL</vt:lpstr>
      <vt:lpstr>TRADICIONAL</vt:lpstr>
      <vt:lpstr>ÁGIL</vt:lpstr>
      <vt:lpstr>CONCEITO</vt:lpstr>
      <vt:lpstr>MANIFESTO AGIL</vt:lpstr>
      <vt:lpstr>FRAMEWORKS ÁGEIS</vt:lpstr>
      <vt:lpstr>SCRUM</vt:lpstr>
      <vt:lpstr>CONCEITO</vt:lpstr>
      <vt:lpstr>PAPEIS DO SCRUM</vt:lpstr>
      <vt:lpstr>DONO DO PRODUTO</vt:lpstr>
      <vt:lpstr>SCRUM MASTER</vt:lpstr>
      <vt:lpstr>TIME DE DESENVOLVIMENTO</vt:lpstr>
      <vt:lpstr>EVENTOS DO SCRUM</vt:lpstr>
      <vt:lpstr>PLANEJAMENTO DA SPRINT</vt:lpstr>
      <vt:lpstr>SPRINT</vt:lpstr>
      <vt:lpstr>REUNIÃO DIÁRIA - DAILY</vt:lpstr>
      <vt:lpstr>REVISÃO DE SPRINT – SPRINT REVIEW</vt:lpstr>
      <vt:lpstr>RETROSPECTIVA SPRINT</vt:lpstr>
      <vt:lpstr>ARTEFATOS E FERRAMENTAS</vt:lpstr>
      <vt:lpstr>BACKLOG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CONTEXTO</vt:lpstr>
      <vt:lpstr>ESCOPO</vt:lpstr>
      <vt:lpstr>O QUE NÓS REALMENTE QUEREMOS</vt:lpstr>
      <vt:lpstr>CONTEXTO</vt:lpstr>
      <vt:lpstr>RETROSPECTIVA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 ÁGIL - SCRUM</dc:title>
  <cp:lastModifiedBy>LUIS EDUARDO NASCIMENTO</cp:lastModifiedBy>
  <cp:revision>8</cp:revision>
  <dcterms:modified xsi:type="dcterms:W3CDTF">2018-09-14T12:41:32Z</dcterms:modified>
</cp:coreProperties>
</file>